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36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37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3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34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39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33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3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y="5143500" cx="9144000"/>
  <p:notesSz cx="6858000" cy="9144000"/>
  <p:embeddedFontLst>
    <p:embeddedFont>
      <p:font typeface="Raleway"/>
      <p:regular r:id="rId94"/>
      <p:bold r:id="rId95"/>
      <p:italic r:id="rId96"/>
      <p:boldItalic r:id="rId97"/>
    </p:embeddedFont>
    <p:embeddedFont>
      <p:font typeface="Lato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6" name="Jeff Bhanu Robinson"/>
  <p:cmAuthor clrIdx="1" id="1" initials="" lastIdx="7" name="Walker M Kehoe"/>
  <p:cmAuthor clrIdx="2" id="2" initials="" lastIdx="1" name="Wouter Julien Luc Van Gijseghem"/>
  <p:cmAuthor clrIdx="3" id="3" initials="" lastIdx="6" name="Alec Antonio Taraborrelli"/>
  <p:cmAuthor clrIdx="4" id="4" initials="" lastIdx="1" name="Rishav Choudhary"/>
  <p:cmAuthor clrIdx="5" id="5" initials="" lastIdx="3" name="Efaine Ch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95607B-1696-4FA9-A4FE-7C695A2FB7E0}">
  <a:tblStyle styleId="{B095607B-1696-4FA9-A4FE-7C695A2FB7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1" Type="http://schemas.openxmlformats.org/officeDocument/2006/relationships/font" Target="fonts/Lato-boldItalic.fntdata"/><Relationship Id="rId100" Type="http://schemas.openxmlformats.org/officeDocument/2006/relationships/font" Target="fonts/Lato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aleway-bold.fntdata"/><Relationship Id="rId94" Type="http://schemas.openxmlformats.org/officeDocument/2006/relationships/font" Target="fonts/Raleway-regular.fntdata"/><Relationship Id="rId97" Type="http://schemas.openxmlformats.org/officeDocument/2006/relationships/font" Target="fonts/Raleway-boldItalic.fntdata"/><Relationship Id="rId96" Type="http://schemas.openxmlformats.org/officeDocument/2006/relationships/font" Target="fonts/Raleway-italic.fntdata"/><Relationship Id="rId11" Type="http://schemas.openxmlformats.org/officeDocument/2006/relationships/slide" Target="slides/slide4.xml"/><Relationship Id="rId99" Type="http://schemas.openxmlformats.org/officeDocument/2006/relationships/font" Target="fonts/Lato-bold.fntdata"/><Relationship Id="rId10" Type="http://schemas.openxmlformats.org/officeDocument/2006/relationships/slide" Target="slides/slide3.xml"/><Relationship Id="rId98" Type="http://schemas.openxmlformats.org/officeDocument/2006/relationships/font" Target="fonts/Lato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2-20T02:19:16.673">
    <p:pos x="6000" y="0"/>
    <p:text>Jeff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0-02-21T22:56:00.882">
    <p:pos x="6000" y="0"/>
    <p:text>Jeff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0-02-21T06:52:27.936">
    <p:pos x="6000" y="0"/>
    <p:text>Rishav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0-02-20T02:21:29.170">
    <p:pos x="6000" y="0"/>
    <p:text>Jeff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02-21T07:23:09.006">
    <p:pos x="6000" y="0"/>
    <p:text>Efaine</p:text>
  </p:cm>
  <p:cm authorId="2" idx="1" dt="2020-02-20T04:37:40.947">
    <p:pos x="6000" y="0"/>
    <p:text>Wouter</p:text>
  </p:cm>
  <p:cm authorId="0" idx="13" dt="2020-02-21T07:23:09.006">
    <p:pos x="6000" y="0"/>
    <p:text>Needs plumbing, valves, and tanks (CAD or sketch is fine)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02-26T00:07:26.943">
    <p:pos x="6000" y="0"/>
    <p:text>The 349 o-ring groove might not be machinable. We might need to make the groove on the combustion chamber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20-02-24T23:12:28.713">
    <p:pos x="6000" y="0"/>
    <p:text>Where does the chamber fail? Is it in the bolts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4" idx="1" dt="2020-02-25T00:01:16.291">
    <p:pos x="6000" y="0"/>
    <p:text>Shouldn't it be GN2?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0-02-20T02:07:55.777">
    <p:pos x="6000" y="0"/>
    <p:text>Jeff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0-02-24T01:01:35.487">
    <p:pos x="6000" y="0"/>
    <p:text>Jeff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0-02-20T02:08:06.420">
    <p:pos x="6000" y="0"/>
    <p:text>Jeff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2-20T02:20:55.685">
    <p:pos x="6000" y="0"/>
    <p:text>Rishav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0-02-24T00:59:19.581">
    <p:pos x="6000" y="0"/>
    <p:text>Jeff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0-02-24T01:04:20.151">
    <p:pos x="6000" y="0"/>
    <p:text>rishav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0-02-20T02:08:16.759">
    <p:pos x="6000" y="0"/>
    <p:text>Jeff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0-02-24T22:56:25.084">
    <p:pos x="6000" y="0"/>
    <p:text>Change diameter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0-02-20T02:31:18.410">
    <p:pos x="6000" y="0"/>
    <p:text>Wouter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0-02-20T02:31:28.291">
    <p:pos x="6000" y="0"/>
    <p:text>Wouter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0" dt="2020-02-20T02:31:38.009">
    <p:pos x="6000" y="0"/>
    <p:text>Tom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1" dt="2020-02-20T02:33:56.962">
    <p:pos x="6000" y="0"/>
    <p:text>Tom, Efaine</p:tex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2" dt="2020-02-20T02:34:04.879">
    <p:pos x="6000" y="0"/>
    <p:text>Tom</p:tex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3" dt="2020-02-24T08:37:46.626">
    <p:pos x="6000" y="0"/>
    <p:text>Are we keeping the N2 pressurization open during the run time of the engine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02-20T02:19:48.545">
    <p:pos x="6000" y="0"/>
    <p:text>Jeff</p:tex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3" dt="2020-02-20T02:34:36.213">
    <p:pos x="6000" y="0"/>
    <p:text>Jeff, Rishav, Walker, Wouter</p:tex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4" dt="2020-02-20T02:34:49.342">
    <p:pos x="6000" y="0"/>
    <p:text>Tom, Jeff, Rishav</p:tex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5" idx="1" dt="2020-02-24T09:01:41.003">
    <p:pos x="6000" y="0"/>
    <p:text>I can make this look nice.</p:text>
  </p:cm>
  <p:cm authorId="3" idx="4" dt="2020-02-24T08:36:08.943">
    <p:pos x="6000" y="0"/>
    <p:text>For the BOM stuff I was thinking we just tab over to our spreadsheet and go through it. I was going to do that for the flowpath accounting at least because its so busy</p:text>
  </p:cm>
  <p:cm authorId="5" idx="2" dt="2020-02-24T08:46:39.812">
    <p:pos x="6000" y="0"/>
    <p:text>I might do a screenshot and then include the link to go to</p:text>
  </p:cm>
  <p:cm authorId="3" idx="5" dt="2020-02-24T09:01:41.003">
    <p:pos x="6000" y="0"/>
    <p:text>Sounds good</p:text>
  </p:cm>
</p:cmLst>
</file>

<file path=ppt/comments/comment3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5" idx="3" dt="2020-02-20T02:26:48.089">
    <p:pos x="6000" y="0"/>
    <p:text>Can also make this look fancy.</p:text>
  </p:cm>
</p:cmLst>
</file>

<file path=ppt/comments/comment3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0-02-20T02:37:58.180">
    <p:pos x="6000" y="0"/>
    <p:text>Bernadette</p:text>
  </p:cm>
</p:cmLst>
</file>

<file path=ppt/comments/comment3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6" dt="2020-02-20T02:38:12.832">
    <p:pos x="6000" y="0"/>
    <p:text>Bernadette</p:text>
  </p:cm>
</p:cmLst>
</file>

<file path=ppt/comments/comment3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7" dt="2020-02-20T02:08:02.512">
    <p:pos x="6000" y="0"/>
    <p:text>Walker</p:text>
  </p:cm>
</p:cmLst>
</file>

<file path=ppt/comments/comment3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5" dt="2020-02-20T02:39:22.399">
    <p:pos x="6000" y="0"/>
    <p:text>Bernadette</p:text>
  </p:cm>
</p:cmLst>
</file>

<file path=ppt/comments/comment3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6" dt="2020-02-20T02:39:48.360">
    <p:pos x="6000" y="0"/>
    <p:text>Alec, Jeff, Walker</p:text>
  </p:cm>
</p:cmLst>
</file>

<file path=ppt/comments/comment3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6" dt="2020-02-24T08:43:06.064">
    <p:pos x="6000" y="0"/>
    <p:text>Efaine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02-21T20:52:58.551">
    <p:pos x="6000" y="0"/>
    <p:text>Jeff, Rishav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2-20T02:31:00.473">
    <p:pos x="6000" y="0"/>
    <p:text>Rishav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02-20T02:20:23.577">
    <p:pos x="6000" y="0"/>
    <p:text>Jeff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02-21T06:52:35.612">
    <p:pos x="6000" y="0"/>
    <p:text>Jeff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02-21T22:43:03.566">
    <p:pos x="6000" y="0"/>
    <p:text>Jeff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02-21T22:43:12.038">
    <p:pos x="6000" y="0"/>
    <p:text>Jeff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f37daef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f37daef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8dca98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8dca98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292e334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f292e334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292e334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292e334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292e33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f292e33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f292e33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f292e33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37daef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f37daef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f37daef0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f37daef0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f37daef0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f37daef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f37daef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f37daef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292e334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292e334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dde02640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dde02640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8fa001cd_1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8fa001cd_1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ceb574e9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ceb574e9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292e334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f292e334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e8fa001c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e8fa001c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8fa001c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e8fa001c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e8fa001cd_28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e8fa001cd_2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e8fa001cd_2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e8fa001cd_2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f292e334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f292e334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f292e334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f292e334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292e334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f292e334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f292e33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f292e33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7c9bd4e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e7c9bd4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e7c9bd4e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e7c9bd4e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292e33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292e33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292e334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292e334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e8fa001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e8fa001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f292e334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f292e334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f292e334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f292e334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f292e334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f292e334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f292e33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f292e33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e8fa001c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e8fa001c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e7c9bd4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e7c9bd4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e8fa001c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e8fa001c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f292e334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f292e334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e8fa001c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e8fa001c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8fa001cd_2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8fa001cd_2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8fa001c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8fa001c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e8fa001c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e8fa001c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e8fa001c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e8fa001c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e8fa001c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e8fa001c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f292e334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f292e334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e8fa001c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e8fa001c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c9bd4e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c9bd4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f292e334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f292e334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e8fa001cd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e8fa001cd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f292e334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f292e334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f292e334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f292e334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e8fa001cd_1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e8fa001cd_1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e8fa001cd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e8fa001cd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e8fa001cd_2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e8fa001cd_2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f292e334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f292e334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e7c9bd4e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e7c9bd4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e7c9bd4e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e7c9bd4e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292e33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292e33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f292e334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f292e334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dde02640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dde02640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f292e334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f292e334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f292e334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f292e334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f292e334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f292e334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f292e334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f292e334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f292e334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f292e334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292e334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292e334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f292e334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f292e334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f292e334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f292e334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f292e33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f292e33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f292e334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f292e334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f292e33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f292e33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f292e334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f292e334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f292e334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f292e334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f292e334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f292e334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f292e334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f292e334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f292e334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f292e334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f292e334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f292e334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f292e334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f292e334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f292e334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f292e334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292e334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292e334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f292e33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f292e33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dde0264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dde0264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e8fa001cd_2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e8fa001cd_2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e8fa001cd_2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e8fa001cd_2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e8fa001cd_2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e8fa001cd_2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e8fa001cd_2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7e8fa001cd_2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f292e334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f292e334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292e334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292e334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423067" y="12674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31712"/>
            <a:ext cx="8839200" cy="2117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>
                <a:alpha val="40000"/>
              </a:srgbClr>
            </a:outerShdw>
          </a:effectLst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7158" l="0" r="0" t="0"/>
          <a:stretch/>
        </p:blipFill>
        <p:spPr>
          <a:xfrm>
            <a:off x="8114700" y="4146975"/>
            <a:ext cx="1029300" cy="99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/>
            </a:outerShdw>
          </a:effectLst>
        </p:spPr>
      </p:pic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3024300" y="4885575"/>
            <a:ext cx="30954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AA284B Team A: PDR</a:t>
            </a:r>
            <a:endParaRPr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6.xml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9.xml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0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d/1Akb-G0P3gi-R2JIjckR0jrPFSVN0DPMDoXRMupv_SYY/edit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3.xm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4.xml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15.xml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6.xml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17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18.xml"/><Relationship Id="rId4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19.xml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20.xml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21.xml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22.xml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87.jpg"/><Relationship Id="rId6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jpg"/><Relationship Id="rId4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comments" Target="../comments/comment23.xml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24.xml"/><Relationship Id="rId4" Type="http://schemas.openxmlformats.org/officeDocument/2006/relationships/image" Target="../media/image74.png"/><Relationship Id="rId5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comments" Target="../comments/comment25.xml"/><Relationship Id="rId4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26.xml"/><Relationship Id="rId4" Type="http://schemas.openxmlformats.org/officeDocument/2006/relationships/image" Target="../media/image7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comments" Target="../comments/comment27.xml"/><Relationship Id="rId4" Type="http://schemas.openxmlformats.org/officeDocument/2006/relationships/image" Target="../media/image80.jpg"/><Relationship Id="rId5" Type="http://schemas.openxmlformats.org/officeDocument/2006/relationships/image" Target="../media/image79.jpg"/><Relationship Id="rId6" Type="http://schemas.openxmlformats.org/officeDocument/2006/relationships/image" Target="../media/image81.jpg"/><Relationship Id="rId7" Type="http://schemas.openxmlformats.org/officeDocument/2006/relationships/image" Target="../media/image86.jpg"/><Relationship Id="rId8" Type="http://schemas.openxmlformats.org/officeDocument/2006/relationships/image" Target="../media/image8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comments" Target="../comments/comment28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comments" Target="../comments/comment29.xml"/><Relationship Id="rId4" Type="http://schemas.openxmlformats.org/officeDocument/2006/relationships/image" Target="../media/image89.jpg"/><Relationship Id="rId5" Type="http://schemas.openxmlformats.org/officeDocument/2006/relationships/image" Target="../media/image8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comments" Target="../comments/comment30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comments" Target="../comments/comment31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comments" Target="../comments/comment32.xml"/><Relationship Id="rId4" Type="http://schemas.openxmlformats.org/officeDocument/2006/relationships/hyperlink" Target="https://docs.google.com/spreadsheets/d/1Akb-G0P3gi-R2JIjckR0jrPFSVN0DPMDoXRMupv_SYY/edit#gid=676738434" TargetMode="External"/><Relationship Id="rId5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comments" Target="../comments/comment33.xml"/><Relationship Id="rId4" Type="http://schemas.openxmlformats.org/officeDocument/2006/relationships/image" Target="../media/image91.png"/><Relationship Id="rId5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comments" Target="../comments/comment34.xml"/><Relationship Id="rId4" Type="http://schemas.openxmlformats.org/officeDocument/2006/relationships/hyperlink" Target="https://etmgraphite.com/" TargetMode="External"/><Relationship Id="rId5" Type="http://schemas.openxmlformats.org/officeDocument/2006/relationships/image" Target="../media/image9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35.xml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36.xml"/><Relationship Id="rId4" Type="http://schemas.openxmlformats.org/officeDocument/2006/relationships/image" Target="../media/image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comments" Target="../comments/comment37.xml"/><Relationship Id="rId4" Type="http://schemas.openxmlformats.org/officeDocument/2006/relationships/hyperlink" Target="https://accurateplastics.acculam.com/item/c-ce-canvas-phenolic-laminates/phenolfab-trade-c-ce-laminate-tube/fbgt3-5004-000n" TargetMode="External"/><Relationship Id="rId5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comments" Target="../comments/comment38.xml"/><Relationship Id="rId4" Type="http://schemas.openxmlformats.org/officeDocument/2006/relationships/hyperlink" Target="https://docs.google.com/spreadsheets/d/1Akb-G0P3gi-R2JIjckR0jrPFSVN0DPMDoXRMupv_SYY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1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comments" Target="../comments/comment3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3.jp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AA284B Team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24, 2020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27950" y="3714100"/>
            <a:ext cx="76881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Efaine Chang		Rishav Choudhary	Bernadette Haig</a:t>
            </a:r>
            <a:endParaRPr>
              <a:solidFill>
                <a:srgbClr val="201F1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Walker Kehoe</a:t>
            </a:r>
            <a:r>
              <a:rPr lang="en">
                <a:solidFill>
                  <a:srgbClr val="201F1E"/>
                </a:solidFill>
              </a:rPr>
              <a:t>		</a:t>
            </a:r>
            <a:r>
              <a:rPr lang="en">
                <a:solidFill>
                  <a:srgbClr val="201F1E"/>
                </a:solidFill>
              </a:rPr>
              <a:t>Tom McClure		Jeff Robinson	</a:t>
            </a:r>
            <a:endParaRPr>
              <a:solidFill>
                <a:srgbClr val="201F1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Elida Sorto-Ramos	Alec Taraborrelli	Wouter Van Gijseghem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Plot - Main Oxidizer Feed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50" y="1320325"/>
            <a:ext cx="7655802" cy="3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System Pressure Ladder - Igniter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Methane &amp; GOx plots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41200"/>
            <a:ext cx="4572000" cy="342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1200"/>
            <a:ext cx="4572000" cy="342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Cavitating Venturi: Pressure Ratio &amp; Design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5" y="1373825"/>
            <a:ext cx="4253250" cy="31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683675" y="1373825"/>
            <a:ext cx="3589800" cy="3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Designed Specifications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Ox Mass Flow Rate: 0.1986 kg/s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Inlet Pressure: 40 bar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Inlet Temperature: 135 K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Throat Temperature 117K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Cd : ~0.95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Throat Diameter: 2.18 mm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670" y="2779800"/>
            <a:ext cx="2935024" cy="9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until exhaustion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Leftover mass in GOx &amp; Methane after exhaustion</a:t>
            </a:r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Propellant Mass Flow Rates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475" y="1544925"/>
            <a:ext cx="2391800" cy="3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5">
            <a:alphaModFix/>
          </a:blip>
          <a:srcRect b="0" l="6603" r="8405" t="0"/>
          <a:stretch/>
        </p:blipFill>
        <p:spPr>
          <a:xfrm>
            <a:off x="316500" y="1441200"/>
            <a:ext cx="5728903" cy="34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Feed System Sim - Method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46650" y="1441200"/>
            <a:ext cx="7688700" cy="3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Specify simulation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Tank Volume, </a:t>
            </a:r>
            <a:r>
              <a:rPr lang="en"/>
              <a:t>Temperature &amp; Pressure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Fluid Medium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 Step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system components to parameter table in order of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Valve: Cv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Regulator: Cv, Set pressure, droop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Orifice: Cd,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Propagate P</a:t>
            </a:r>
            <a:r>
              <a:rPr lang="en"/>
              <a:t> &amp; T</a:t>
            </a:r>
            <a:r>
              <a:rPr lang="en"/>
              <a:t> </a:t>
            </a:r>
            <a:r>
              <a:rPr lang="en"/>
              <a:t>through system</a:t>
            </a:r>
            <a:r>
              <a:rPr lang="en"/>
              <a:t> with trial mass flow rate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Calculate P from upstream conditions &amp; component parameters (Peng-Robinson EoS for local relations)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Calculate T from P using isothermal, adiabatic, or isentropic correlation (All plots in slides use adiabatic)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from low trial mass flow and “sneak up” on choked condition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Asymptotically approaching choked condition allows full definition of P &amp; T downstream of choke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Simultaneous iteration for coupled methane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tank density using mass flow and time step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Update tank P &amp; T using isentropic relations &amp; Peng-Robinson Equation of State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Feed System Sim - Temperature Relations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46650" y="1441200"/>
            <a:ext cx="76887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Isentropic: T2 = T1*(P2/P1)^(k/(k-1))          	Adiabatic: enthalpy polynomial fit, h(P2, T2)==h(P1, T1)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Tank is modeled as isentropic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 mass flow differences: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346650" y="222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{B095607B-1696-4FA9-A4FE-7C695A2FB7E0}</a:tableStyleId>
              </a:tblPr>
              <a:tblGrid>
                <a:gridCol w="1630225"/>
                <a:gridCol w="1301350"/>
                <a:gridCol w="636525"/>
                <a:gridCol w="1322350"/>
                <a:gridCol w="706500"/>
                <a:gridCol w="1315300"/>
                <a:gridCol w="776475"/>
              </a:tblGrid>
              <a:tr h="46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Temperature Correlation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45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System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Isentropic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Adiabatic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Isothermal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Main Injector CH4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0.079495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100% (def)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0.072554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91.3%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0.068943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86.7%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Igniter CH4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0.001102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0.000978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88.7%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0.000925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83.9%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Igniter GO2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0.004962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0.004318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87.0%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0.004129 kg/s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83.2%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Feed System Sim - Output 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46650" y="1441200"/>
            <a:ext cx="76887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Methane System Table (After Simulation) - Tank Valve, Main Injector, Igniter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Igniter Oxygen </a:t>
            </a:r>
            <a:r>
              <a:rPr lang="en"/>
              <a:t>System Table (After Simulation)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" y="1849125"/>
            <a:ext cx="7887647" cy="17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50" y="4007101"/>
            <a:ext cx="7887647" cy="79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Feed System Sim - Notes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46650" y="1441200"/>
            <a:ext cx="7688700" cy="3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in mass flow over time is due to tank cooling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Temperature upstream of flow control orifice &amp; metering valves decreases, so density increases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 flow control parameters set design mass flow rate near 5 sec run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plots and current parameter studies have been done with adiabatic temperature relation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believe most realistic for our short run times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Valve &amp; regulator pressure drop use formulas from </a:t>
            </a:r>
            <a:r>
              <a:rPr lang="en"/>
              <a:t>Swagelok TB MS-06-84-E Rev. 4 (2007)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Regulator droop &amp; choking are hard to characterize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Choking currently defined as Q &gt; Qc, where Qc is defined by choked valve flow rate from Swagelok TB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Droop is found from linear fit of regulator flow chart, with factor of 2 added for conservatism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Orifice pressure drop uses formula from AA284B slides / Fox &amp; McDonald Fluid Mechanics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Orifice Cd assumed to be 0.61 (sharp edged plate) until CFD study is done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Polynomial fits for Adiabatic/Isenthalpic temperature relation found using MATLAB CFTool and enthalpy tables for P &amp; 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details are missing from the simulation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Viscous losses &amp; heat transfer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Area changes &amp; frictional losses are not included in current code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Cryo Liquid </a:t>
            </a:r>
            <a:r>
              <a:rPr lang="en"/>
              <a:t>Feed System Sim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46650" y="1441200"/>
            <a:ext cx="7688700" cy="3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 (Nitrogen) and Schmidt &amp; Wagner (Oxygen) multi-parameter EOS used for determining thermodynamic fluid properties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Isentropic expansion of Nitrogen to occupy the volume generated by liquid oxygen leaving the run tank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heat transfer from the surroundings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Heat exchange at the N2/LOx interface ignored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Constraint imposed: Total Volume remains fixed at all time steps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Isenthalpic pressure drop across the valves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 fixed backpressure, calculate the upstream pressure (till the venturi exit) using known discharge coefficients and mass flow rate from the previous time step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Isentropic expansion from the tank exit to the venturi throat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Cavitation occurs if the state of oxygen at the throat is saturated (inside the vapor dome)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Mass flow at the subsequent time step determined solely by the tank pressure if choked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and Component List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46650" y="1517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Startup, shutdown, and restart of LOx-</a:t>
            </a:r>
            <a:r>
              <a:rPr lang="en" sz="1800"/>
              <a:t>GCH</a:t>
            </a:r>
            <a:r>
              <a:rPr baseline="-25000" lang="en" sz="1800"/>
              <a:t>4</a:t>
            </a:r>
            <a:r>
              <a:rPr lang="en" sz="1800"/>
              <a:t> engine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Stretch Goals: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Stable combustion (P</a:t>
            </a:r>
            <a:r>
              <a:rPr baseline="-25000" lang="en"/>
              <a:t>c</a:t>
            </a:r>
            <a:r>
              <a:rPr lang="en"/>
              <a:t> oscillation &lt;5% mean)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 C* efficiency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engine startup and reignition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59563" l="82903" r="0" t="636"/>
          <a:stretch/>
        </p:blipFill>
        <p:spPr>
          <a:xfrm>
            <a:off x="425650" y="1427200"/>
            <a:ext cx="2229002" cy="3357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pes screensaver"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450" y="1427200"/>
            <a:ext cx="5084625" cy="28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59563" l="82903" r="0" t="636"/>
          <a:stretch/>
        </p:blipFill>
        <p:spPr>
          <a:xfrm>
            <a:off x="425650" y="1427200"/>
            <a:ext cx="2229002" cy="33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6204" l="10509" r="24092" t="4906"/>
          <a:stretch/>
        </p:blipFill>
        <p:spPr>
          <a:xfrm>
            <a:off x="3239925" y="499850"/>
            <a:ext cx="4993875" cy="439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Rationale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46650" y="1441200"/>
            <a:ext cx="7688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Downstream on/off valves (BVMO2, BVMF2, BVIO, SVIF2)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Propellant feed control for run prep and start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close as possible to injector &amp; igniter to minimize slosh volume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Propellant stream check valves (CKMO, CKMF, CKIO, CKIF)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Prevent backflow into propellant tanks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closed purge volume for test abort or post-test safing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Purge check valves (CKPMO, CKPMF, CKPIO, CKPIF)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Prevent propellant flow into purge system before &amp; during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Prevent backflow in case of anomaly during purge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Flow Rate Controls (ORMO, ORMF, NVIO, NVIF)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flow rate metering via flow choking (cavitation on LOx line)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Vernier handle needle valves for igniter mixture &amp; flow rate tuning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Rationale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46650" y="1441200"/>
            <a:ext cx="7688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 on/off valves (BVMF1, SVIF1, SVIO)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Propellant shutoff for igniter (after startup) and main injector (test termination)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Close before downstream on/off valves to allow purge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SVMO1 substitutes on LOx line by venting feed pressure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Pressure regulators (RGMF, RGIF, RGIO, RGN)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 steady feed pressure for gas systems to maintain steady mass flow rates through orifices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Hand valves (HVMO, HVF, HVIO, HVN) - Installed on tanks before delivery, included for completeness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LOx System Specifics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BVMO1: Fill control for LOx, to allow full remote control of run tank during chill-in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SC: Load cell for LOx load monitoring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SVMO1: LOx run tank relief &amp; vent - could not find cryo relief valves with set pressure &gt;1000 psi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SVMO2: Line vent for chill-in &amp; safing, to prevent trapped cryo volume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Rationale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46650" y="1441200"/>
            <a:ext cx="7688700" cy="3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Nitrogen System Specifics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SVP: Remote control for pressurization of LOx run tank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SVN: Remote control of propellant purge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CKPMO: Prevent O2 backflow into inert gas system if vapor pressure rises above Nitrogen feed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Manifold: Split purge feed to different 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Instrumentation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Propellant lines have P &amp; T measurements to validate operating conditions &amp; settings prior to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Cavitating venturi ORMO has PTs at inlet &amp; throat to ensure cavitation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 downstream of metering orifices in igniter streams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Ensure choking (compare to regulator set pressure)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Monitor igniter feed conditions closely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Igniter &amp; main chamber pressures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Thrust calculation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Ignition check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Key Components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0" y="3655875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Cryo Ball Valve</a:t>
            </a:r>
            <a:br>
              <a:rPr lang="en" sz="1200"/>
            </a:br>
            <a:r>
              <a:rPr lang="en" sz="1200"/>
              <a:t>Triad 60C - 005</a:t>
            </a:r>
            <a:br>
              <a:rPr lang="en" sz="1200"/>
            </a:br>
            <a:r>
              <a:rPr lang="en" sz="1200"/>
              <a:t>MAWP: 2000 psi</a:t>
            </a:r>
            <a:br>
              <a:rPr lang="en" sz="1200"/>
            </a:br>
            <a:r>
              <a:rPr lang="en" sz="1200"/>
              <a:t>Wetted Material: SS 316, PTFE</a:t>
            </a:r>
            <a:br>
              <a:rPr lang="en" sz="1200"/>
            </a:br>
            <a:r>
              <a:rPr lang="en" sz="1200"/>
              <a:t>Actuation Torque: 180 in/lbs</a:t>
            </a:r>
            <a:endParaRPr sz="1200"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1237" l="0" r="0" t="3588"/>
          <a:stretch/>
        </p:blipFill>
        <p:spPr>
          <a:xfrm>
            <a:off x="29588" y="1332125"/>
            <a:ext cx="2181825" cy="23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188" y="2432325"/>
            <a:ext cx="1447025" cy="12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1352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Cryo Check Valve</a:t>
            </a:r>
            <a:br>
              <a:rPr lang="en" sz="1200"/>
            </a:br>
            <a:r>
              <a:rPr lang="en" sz="1200"/>
              <a:t>Check All U3 Series</a:t>
            </a:r>
            <a:br>
              <a:rPr lang="en" sz="1200"/>
            </a:br>
            <a:r>
              <a:rPr lang="en" sz="1200"/>
              <a:t>MAWP: 3000 psi*</a:t>
            </a:r>
            <a:br>
              <a:rPr lang="en" sz="1200"/>
            </a:br>
            <a:r>
              <a:rPr lang="en" sz="1200"/>
              <a:t>Wetted Material: SS 316, PTFE</a:t>
            </a:r>
            <a:br>
              <a:rPr lang="en" sz="1200"/>
            </a:br>
            <a:r>
              <a:rPr lang="en" sz="1200"/>
              <a:t>Cracking Pressure: 1.5 psi</a:t>
            </a:r>
            <a:endParaRPr sz="1200"/>
          </a:p>
        </p:txBody>
      </p:sp>
      <p:sp>
        <p:nvSpPr>
          <p:cNvPr id="254" name="Google Shape;254;p37"/>
          <p:cNvSpPr/>
          <p:nvPr/>
        </p:nvSpPr>
        <p:spPr>
          <a:xfrm>
            <a:off x="1064875" y="2213775"/>
            <a:ext cx="7236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19</a:t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2241001" y="2571750"/>
            <a:ext cx="7977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1.9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43000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Solenoid Relief Valve</a:t>
            </a:r>
            <a:br>
              <a:rPr lang="en" sz="1200"/>
            </a:br>
            <a:r>
              <a:rPr lang="en" sz="1200"/>
              <a:t>Gems D-Cryo Series</a:t>
            </a:r>
            <a:br>
              <a:rPr lang="en" sz="1200"/>
            </a:br>
            <a:r>
              <a:rPr lang="en" sz="1200"/>
              <a:t>MAWP: 1000 psi</a:t>
            </a:r>
            <a:br>
              <a:rPr lang="en" sz="1200"/>
            </a:br>
            <a:r>
              <a:rPr lang="en" sz="1200"/>
              <a:t>Wetted Material: Rulon, PTFE, SS 316 </a:t>
            </a:r>
            <a:br>
              <a:rPr lang="en" sz="1200"/>
            </a:br>
            <a:endParaRPr sz="1200"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64648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Pressure Transducer</a:t>
            </a:r>
            <a:br>
              <a:rPr lang="en" sz="1200"/>
            </a:br>
            <a:r>
              <a:rPr lang="en" sz="1200"/>
              <a:t>GP 50-311 C</a:t>
            </a:r>
            <a:br>
              <a:rPr lang="en" sz="1200"/>
            </a:br>
            <a:r>
              <a:rPr lang="en" sz="1200"/>
              <a:t>MAWP: 15000 psig</a:t>
            </a:r>
            <a:br>
              <a:rPr lang="en" sz="1200"/>
            </a:br>
            <a:r>
              <a:rPr lang="en" sz="1200"/>
              <a:t>Wetted Material: 17-4 SS</a:t>
            </a:r>
            <a:br>
              <a:rPr lang="en" sz="1200"/>
            </a:br>
            <a:r>
              <a:rPr lang="en" sz="1200"/>
              <a:t>6’ stand off from LOX line</a:t>
            </a:r>
            <a:endParaRPr sz="1200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188" y="2088100"/>
            <a:ext cx="1739625" cy="15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5121325" y="2066300"/>
            <a:ext cx="9945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0.07</a:t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359" y="1611228"/>
            <a:ext cx="1083875" cy="20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150" y="1582000"/>
            <a:ext cx="2261646" cy="2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00" y="1895750"/>
            <a:ext cx="1448525" cy="17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Key Components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0" y="3655875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Vernier  Needle Valve</a:t>
            </a:r>
            <a:br>
              <a:rPr lang="en" sz="1200"/>
            </a:br>
            <a:r>
              <a:rPr lang="en" sz="1200"/>
              <a:t>Swagelock SS 4M &amp; SS 4L</a:t>
            </a:r>
            <a:br>
              <a:rPr lang="en" sz="1200"/>
            </a:br>
            <a:r>
              <a:rPr lang="en" sz="1200"/>
              <a:t>MAWP: 2000 psi</a:t>
            </a:r>
            <a:br>
              <a:rPr lang="en" sz="1200"/>
            </a:br>
            <a:r>
              <a:rPr lang="en" sz="1200"/>
              <a:t>Wetted Material: SS 316, </a:t>
            </a:r>
            <a:r>
              <a:rPr lang="en" sz="1200"/>
              <a:t>Fluorocarbon</a:t>
            </a:r>
            <a:endParaRPr sz="1200"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21352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Tank Regulators*</a:t>
            </a:r>
            <a:br>
              <a:rPr lang="en" sz="1200"/>
            </a:br>
            <a:r>
              <a:rPr lang="en" sz="1200"/>
              <a:t>Victor SRJ-4 - Tank Specs</a:t>
            </a:r>
            <a:br>
              <a:rPr lang="en" sz="1200"/>
            </a:br>
            <a:r>
              <a:rPr lang="en" sz="1200"/>
              <a:t>MAWP: 3000 psi</a:t>
            </a:r>
            <a:br>
              <a:rPr lang="en" sz="1200"/>
            </a:br>
            <a:r>
              <a:rPr lang="en" sz="1200"/>
              <a:t>Wetted Material: Brass, Delrin</a:t>
            </a:r>
            <a:br>
              <a:rPr lang="en" sz="1200"/>
            </a:br>
            <a:endParaRPr sz="1200"/>
          </a:p>
        </p:txBody>
      </p:sp>
      <p:sp>
        <p:nvSpPr>
          <p:cNvPr id="270" name="Google Shape;270;p38"/>
          <p:cNvSpPr/>
          <p:nvPr/>
        </p:nvSpPr>
        <p:spPr>
          <a:xfrm>
            <a:off x="1246500" y="1712200"/>
            <a:ext cx="9945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0.16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43000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Fuel feed </a:t>
            </a:r>
            <a:r>
              <a:rPr lang="en" sz="1200"/>
              <a:t>Regulator</a:t>
            </a:r>
            <a:br>
              <a:rPr lang="en" sz="1200"/>
            </a:br>
            <a:r>
              <a:rPr lang="en" sz="1200"/>
              <a:t>Tescom Pressure Regulator</a:t>
            </a:r>
            <a:br>
              <a:rPr lang="en" sz="1200"/>
            </a:br>
            <a:r>
              <a:rPr lang="en" sz="1200"/>
              <a:t>MAWP: 6000 psi</a:t>
            </a:r>
            <a:br>
              <a:rPr lang="en" sz="1200"/>
            </a:br>
            <a:r>
              <a:rPr lang="en" sz="1200"/>
              <a:t>Wetted Material: Brass, Viton</a:t>
            </a:r>
            <a:br>
              <a:rPr lang="en" sz="1200"/>
            </a:br>
            <a:endParaRPr sz="1200"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6464800" y="3683900"/>
            <a:ext cx="22410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RTD</a:t>
            </a:r>
            <a:br>
              <a:rPr lang="en" sz="1200"/>
            </a:br>
            <a:r>
              <a:rPr lang="en" sz="1200"/>
              <a:t>Namac A8A-45-6</a:t>
            </a:r>
            <a:br>
              <a:rPr lang="en" sz="1200"/>
            </a:br>
            <a:r>
              <a:rPr lang="en" sz="1200"/>
              <a:t>Min Temp: -270 C</a:t>
            </a:r>
            <a:br>
              <a:rPr lang="en" sz="1200"/>
            </a:br>
            <a:endParaRPr sz="1200"/>
          </a:p>
        </p:txBody>
      </p:sp>
      <p:sp>
        <p:nvSpPr>
          <p:cNvPr id="273" name="Google Shape;273;p38"/>
          <p:cNvSpPr/>
          <p:nvPr/>
        </p:nvSpPr>
        <p:spPr>
          <a:xfrm>
            <a:off x="5499875" y="1473775"/>
            <a:ext cx="9945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0.3</a:t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1246494" y="2066300"/>
            <a:ext cx="994500" cy="27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Cv: 0.04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000" y="2066300"/>
            <a:ext cx="1826995" cy="16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9950" y="2234750"/>
            <a:ext cx="2344825" cy="84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 Spreadsheet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https://docs.google.com/spreadsheets/d/1Akb-G0P3gi-R2JIjckR0jrPFSVN0DPMDoXRMupv_SYY/edit?usp=sharing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Design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Layout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50" y="1363275"/>
            <a:ext cx="7419294" cy="36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System-Level Design &amp; Analysis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Layout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0" y="1725625"/>
            <a:ext cx="3993576" cy="23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250" y="1725623"/>
            <a:ext cx="4749576" cy="22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Rocket/Test Stand Integration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63" y="1306675"/>
            <a:ext cx="7582864" cy="3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 Sizing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46650" y="1441200"/>
            <a:ext cx="4520700" cy="3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 316 Welded Tubing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0.5” OD x 0.035” Wall thicknesses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ASTM 213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2.5 Safety Factor on 1000 Psi Working Pressure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Flow Velocity LOX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2.5 m/s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0.3 psi / ft pressure drop in tubing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Flow Velocity GCH4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128 m/s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1.9 psi / ft pressure drop in tubing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100" y="1232100"/>
            <a:ext cx="2598925" cy="36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Nozzle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selection: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Nozzle: High density graphite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Chamber wall, flange and support plate: AL6061-T6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Canvas phenolic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baseline="-25000" lang="en"/>
              <a:t>e</a:t>
            </a:r>
            <a:r>
              <a:rPr lang="en"/>
              <a:t>/A</a:t>
            </a:r>
            <a:r>
              <a:rPr baseline="-25000" lang="en"/>
              <a:t>0</a:t>
            </a:r>
            <a:r>
              <a:rPr lang="en"/>
              <a:t> = 2.18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Standard 15 deg cone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σ</a:t>
            </a:r>
            <a:r>
              <a:rPr baseline="-25000" lang="en"/>
              <a:t>hoop  </a:t>
            </a:r>
            <a:r>
              <a:rPr lang="en"/>
              <a:t>= 2502 psi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FS = 16 (designed for 150 psi)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Sealing interfaces: 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O-rings: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342 size O-ring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349 size O-ring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00" y="841875"/>
            <a:ext cx="2333325" cy="3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/>
          <p:nvPr/>
        </p:nvSpPr>
        <p:spPr>
          <a:xfrm>
            <a:off x="6610650" y="1301525"/>
            <a:ext cx="462600" cy="48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5870525" y="1025875"/>
            <a:ext cx="462600" cy="48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4335200" y="696900"/>
            <a:ext cx="14025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349 O-ring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7741500" y="1232100"/>
            <a:ext cx="14025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342 O-ring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45"/>
          <p:cNvCxnSpPr>
            <a:stCxn id="323" idx="2"/>
            <a:endCxn id="322" idx="2"/>
          </p:cNvCxnSpPr>
          <p:nvPr/>
        </p:nvCxnSpPr>
        <p:spPr>
          <a:xfrm>
            <a:off x="5036450" y="1003200"/>
            <a:ext cx="834000" cy="2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45"/>
          <p:cNvCxnSpPr>
            <a:stCxn id="324" idx="1"/>
            <a:endCxn id="321" idx="6"/>
          </p:cNvCxnSpPr>
          <p:nvPr/>
        </p:nvCxnSpPr>
        <p:spPr>
          <a:xfrm flipH="1">
            <a:off x="7073400" y="1385250"/>
            <a:ext cx="668100" cy="15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Nozzle</a:t>
            </a:r>
            <a:endParaRPr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0" y="1441400"/>
            <a:ext cx="4255501" cy="328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25" y="1447798"/>
            <a:ext cx="4255499" cy="328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Combustion Chamber Overpressure Relief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346650" y="1441200"/>
            <a:ext cx="2221200" cy="3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Notched design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Designed to fail at 800 psi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Axial force in bolts: 9000 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Max σ</a:t>
            </a:r>
            <a:r>
              <a:rPr baseline="-25000" lang="en">
                <a:solidFill>
                  <a:srgbClr val="000000"/>
                </a:solidFill>
              </a:rPr>
              <a:t>von-mises</a:t>
            </a:r>
            <a:r>
              <a:rPr lang="en">
                <a:solidFill>
                  <a:srgbClr val="000000"/>
                </a:solidFill>
              </a:rPr>
              <a:t> = 230 MPa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Stainless steel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Cut is 0.06 inch deep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Tool diameter: </a:t>
            </a:r>
            <a:r>
              <a:rPr lang="en">
                <a:solidFill>
                  <a:srgbClr val="000000"/>
                </a:solidFill>
              </a:rPr>
              <a:t>0.1 inch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24" y="1277500"/>
            <a:ext cx="4066599" cy="19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5483100" y="1441200"/>
            <a:ext cx="16485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 limit load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861" y="2925950"/>
            <a:ext cx="3690676" cy="17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2989450" y="3187725"/>
            <a:ext cx="16485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 nominal load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Combustion Chamber FEA</a:t>
            </a:r>
            <a:endParaRPr/>
          </a:p>
        </p:txBody>
      </p:sp>
      <p:pic>
        <p:nvPicPr>
          <p:cNvPr id="349" name="Google Shape;349;p48"/>
          <p:cNvPicPr preferRelativeResize="0"/>
          <p:nvPr/>
        </p:nvPicPr>
        <p:blipFill rotWithShape="1">
          <a:blip r:embed="rId4">
            <a:alphaModFix/>
          </a:blip>
          <a:srcRect b="-1099" l="2260" r="-2259" t="1100"/>
          <a:stretch/>
        </p:blipFill>
        <p:spPr>
          <a:xfrm>
            <a:off x="2567513" y="1157800"/>
            <a:ext cx="2813601" cy="25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249" y="495275"/>
            <a:ext cx="3586750" cy="24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452800" y="1443300"/>
            <a:ext cx="19386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Pressure load: 150 psi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Bolt connection: 1/2-13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Mesh: element size 0.36 inch, # of elements 75000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Max σ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von-mises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= 100 MPa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Axial force in bolts: 3 kN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aseline="-2500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599" y="2370100"/>
            <a:ext cx="2578074" cy="25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/>
        </p:nvSpPr>
        <p:spPr>
          <a:xfrm>
            <a:off x="7046675" y="3636525"/>
            <a:ext cx="1535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Min FS = 2.75 at 150 psi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Run Tank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346650" y="1441200"/>
            <a:ext cx="50514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Rated Working Pressure: 3000 psi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Tank Material: Al 6061 - T6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Tank Thread: 3/4 - 14 NPSM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r>
              <a:rPr lang="en"/>
              <a:t> with LOX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According to NASA guidelines, Al 6061-T6 is compatible for LOX storage containers, but not piping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According to Air force test data at cryo LOX temperatures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Yield strength increases 120%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Dimensional area decreases 0.4% due to thermal contraction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off the shelf load cell will be used for fill measurement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861" y="1004975"/>
            <a:ext cx="2173539" cy="3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49" y="1004975"/>
            <a:ext cx="700175" cy="34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/>
          <p:nvPr/>
        </p:nvSpPr>
        <p:spPr>
          <a:xfrm>
            <a:off x="7154208" y="837681"/>
            <a:ext cx="254100" cy="37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"/>
          <p:cNvSpPr/>
          <p:nvPr/>
        </p:nvSpPr>
        <p:spPr>
          <a:xfrm rot="-5400000">
            <a:off x="8409783" y="2660737"/>
            <a:ext cx="152400" cy="318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6411850" y="1004975"/>
            <a:ext cx="700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</a:t>
            </a:r>
            <a:endParaRPr/>
          </a:p>
        </p:txBody>
      </p:sp>
      <p:sp>
        <p:nvSpPr>
          <p:cNvPr id="365" name="Google Shape;365;p49"/>
          <p:cNvSpPr/>
          <p:nvPr/>
        </p:nvSpPr>
        <p:spPr>
          <a:xfrm>
            <a:off x="8005200" y="3101025"/>
            <a:ext cx="700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GN2</a:t>
            </a:r>
            <a:endParaRPr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6125" y="1004975"/>
            <a:ext cx="1228300" cy="22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Material</a:t>
            </a:r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346650" y="1441200"/>
            <a:ext cx="76887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Material: Inconel 718 (DMLS Printed)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Precipitation-hardening Nickel-Base superalloy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strength in either annealed or aged condition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Highly oxidation resistant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Retains relatively high strength from cryo to over 1000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machining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Offered by Protolabs and 3D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DMLS Limitations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Minimum feature size 0.38mm (0.015”)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 overhang angle approx. 45°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 horizontal circular cross section ⌀8mm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Interfaces &amp; Envelope</a:t>
            </a:r>
            <a:endParaRPr/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46650" y="1441200"/>
            <a:ext cx="76887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Combustion Chamber: </a:t>
            </a:r>
            <a:r>
              <a:rPr lang="en"/>
              <a:t>Radial seal - 2x size 240 O-rings (⅛” Cross Section)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Axially clamped by flange plate &amp; tie rods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Radial seal needs less preload than face seal, and chamber wall will see small strain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Igniter: ½”-20 UNF thread with size 115 O-ring face seal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interchange igniter &amp; injector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Avoids wear &amp; leak paths of NPT fittings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O-ring gland can be printed into injector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Feed System: 2x 0.375” tube ends printed into injector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⅜” Swagelok fittings to adapt or directly connect to main valves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Chamber Pressure Measurement (PTMC)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⅛” tube end printed into injector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Swagelok-¼” FNPT adapter to connect pressure transducer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" name="Google Shape;107;p16"/>
          <p:cNvGraphicFramePr/>
          <p:nvPr/>
        </p:nvGraphicFramePr>
        <p:xfrm>
          <a:off x="539850" y="15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{B095607B-1696-4FA9-A4FE-7C695A2FB7E0}</a:tableStyleId>
              </a:tblPr>
              <a:tblGrid>
                <a:gridCol w="2114575"/>
                <a:gridCol w="5668025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Oxidizer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Liquid Oxygen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Gaseous Methane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Pressure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bar (~150 psia)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Thrust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 N  (~144 lbf)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Throat Diameter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25.4 mm (1 in)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O/F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0.1986 kg/s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0.0795 kg/s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Pressurization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Compressed Nitrogen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Expansion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2.18 (Sea Level Optimal)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Injector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Coaxial Liquid-Centered Swirl (LOx center swirl, Methane annular axial)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Igniter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Gas-Gas Impinging with spark plug ignition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</a:t>
                      </a:r>
                      <a:r>
                        <a:rPr baseline="-25000"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</a:t>
                      </a:r>
                      <a:endParaRPr baseline="-25000"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 sec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Interfaces &amp; Envelope</a:t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" y="1441200"/>
            <a:ext cx="3235096" cy="1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979" y="1441200"/>
            <a:ext cx="4475724" cy="32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50" y="3133852"/>
            <a:ext cx="3072351" cy="16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Elements</a:t>
            </a:r>
            <a:endParaRPr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346650" y="1441200"/>
            <a:ext cx="7688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Liquid-Center Coaxial Swirl Elements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Gas impinges axially on liquid spray cone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mixing of unlike-phase propellants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Liquid-Liquid swirl used on many liquid-propellant engines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Element Sizing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Flow conditions at manifold inlet from simulation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Fuel: 24 bar, 240 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LOx: 20 bar, 140 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10 bar outlet, Pc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 elements nominally (arbitrary)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Fuel Orifice: 1.91E-5 m</a:t>
            </a:r>
            <a:r>
              <a:rPr baseline="30000" lang="en"/>
              <a:t>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Assumed Cv 0.6, including manifolds (plate orifice)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</a:t>
            </a:r>
            <a:r>
              <a:rPr lang="en"/>
              <a:t>Ox Orifice: 1.27E-5</a:t>
            </a:r>
            <a:r>
              <a:rPr lang="en"/>
              <a:t>m</a:t>
            </a:r>
            <a:r>
              <a:rPr baseline="30000" lang="en"/>
              <a:t>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Assumed Cv 0.</a:t>
            </a:r>
            <a:r>
              <a:rPr lang="en"/>
              <a:t>9</a:t>
            </a:r>
            <a:r>
              <a:rPr lang="en" sz="1100"/>
              <a:t>, including manifolds</a:t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854" y="1441200"/>
            <a:ext cx="3112173" cy="20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316500" y="4724850"/>
            <a:ext cx="7827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[1] Im, Ji-Hyuk, et al. "Comparative study of spray characteristics of gas-centered and liquid-centered swirl coaxial injectors." </a:t>
            </a:r>
            <a:r>
              <a:rPr i="1"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Journal of Propulsion and Power</a:t>
            </a:r>
            <a:r>
              <a:rPr lang="en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26.6 (2010): 1196-1204.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5472850" y="3438550"/>
            <a:ext cx="3112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Liquid-Center Coaxial Swirl Element [1]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Elements</a:t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346650" y="1441200"/>
            <a:ext cx="39936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Element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2x Tangential inlets ⌀0.89mm (net ⌀1.27mm)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“LOx Post” shared outlet ⌀2mm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Inlets tangent to outlet, ⟂ to outlet axis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Fuel Element: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annular orifice, ID 2.76mm, OD 3.17mm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Protolabs: min. wall thickness 0.381mm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⌀2.5mm toroidal manifold for annular orifice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deceleration of gas before entering orifice to even flow distribution</a:t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50" y="1232100"/>
            <a:ext cx="4066716" cy="32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Elements (Alternative)</a:t>
            </a:r>
            <a:endParaRPr/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346650" y="1441200"/>
            <a:ext cx="39936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Coaxial Non-Swirl Element (Simpler to print)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LOx Element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⌀1.27mm “post”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Direct inlet from LOx manifold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Fuel Element: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annular orifice, ID 2.03mm, OD 2.56mm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Protolabs: min. wall thickness 0.381mm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⌀2.5mm toroidal manifold for annular orifice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deceleration of gas before entering orifice to even flow distribution</a:t>
            </a:r>
            <a:endParaRPr/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2375"/>
            <a:ext cx="3433200" cy="34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Element Performance Calcs</a:t>
            </a:r>
            <a:endParaRPr/>
          </a:p>
        </p:txBody>
      </p:sp>
      <p:sp>
        <p:nvSpPr>
          <p:cNvPr id="416" name="Google Shape;416;p56"/>
          <p:cNvSpPr txBox="1"/>
          <p:nvPr>
            <p:ph idx="1" type="body"/>
          </p:nvPr>
        </p:nvSpPr>
        <p:spPr>
          <a:xfrm>
            <a:off x="346650" y="1441200"/>
            <a:ext cx="765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Estimates for coaxial non-swirl injector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CH4 exit area 1e-5 m</a:t>
            </a:r>
            <a:r>
              <a:rPr baseline="30000" lang="en"/>
              <a:t>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Intact core length 4.6 cm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Spread angle 27.5 deg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</a:t>
            </a:r>
            <a:r>
              <a:rPr lang="en"/>
              <a:t> be updated once feed system pressure drops are better characterized</a:t>
            </a:r>
            <a:endParaRPr/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88" y="2690181"/>
            <a:ext cx="3014824" cy="226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5" y="2690187"/>
            <a:ext cx="301482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9400" y="2690175"/>
            <a:ext cx="3014824" cy="226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Manifolding</a:t>
            </a:r>
            <a:endParaRPr/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346650" y="1441200"/>
            <a:ext cx="76887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“Constant Velocity” Manifold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Constant rate of area change  ⇒  Constant dynamic pressure (neglecting frictional losses)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propellant is tapped off from manifold, manifold cross-section shrinks to maintain velocity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constant-area manifold, dynamic pressure is converted to static as distance through manifold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 inlets tap off perpendicular to manifold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Flow into elements is driven by static pressure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Maintaining static pressure evens out mass 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Taper takes advantage of AM capabilities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Manifold Sizing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8mm max. unsupported circular cross-section ~2e-4 m</a:t>
            </a:r>
            <a:r>
              <a:rPr baseline="30000" lang="en"/>
              <a:t>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Order of magnitude larger than orifice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Methane manifold velocity: ~120 m/s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Feed system sim code must be updated to include frictional losses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Liquid Oxygen manifold velocity: ~5.6 m/s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Manifolding</a:t>
            </a:r>
            <a:endParaRPr/>
          </a:p>
        </p:txBody>
      </p:sp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346650" y="1441200"/>
            <a:ext cx="397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Green: Liquid Oxygen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Red: Methane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Tangential inlets for fuel elements are intended to even out mass flow around annulus, i.e. prevent higher mass flow near inlets</a:t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024" y="1232100"/>
            <a:ext cx="3712724" cy="36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Manifolding</a:t>
            </a:r>
            <a:endParaRPr/>
          </a:p>
        </p:txBody>
      </p:sp>
      <p:sp>
        <p:nvSpPr>
          <p:cNvPr id="438" name="Google Shape;438;p59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Green: Liquid Oxygen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Red: Methane</a:t>
            </a:r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000" y="1441200"/>
            <a:ext cx="4810749" cy="34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FEA</a:t>
            </a:r>
            <a:endParaRPr/>
          </a:p>
        </p:txBody>
      </p:sp>
      <p:sp>
        <p:nvSpPr>
          <p:cNvPr id="445" name="Google Shape;445;p60"/>
          <p:cNvSpPr txBox="1"/>
          <p:nvPr>
            <p:ph idx="1" type="body"/>
          </p:nvPr>
        </p:nvSpPr>
        <p:spPr>
          <a:xfrm>
            <a:off x="346650" y="1441200"/>
            <a:ext cx="4225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faces contacting LOx assigned 135 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faces contacting CH4 assigned 244 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Chamber face &amp; igniter body contacts assigned 500 K (arbitrary)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Static FEA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LOx &amp; Fuel manifolds assigned 40 bar pressure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Chamber face &amp; PTMC tap-off assigned 10 bar pressure (up to second O-ring gland on injector)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Supported with elastic supports on faces contacting chamber wall &amp; retaining flange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Igniter attachment &amp; fittings neglected</a:t>
            </a:r>
            <a:endParaRPr/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73100"/>
            <a:ext cx="4397775" cy="336107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0"/>
          <p:cNvSpPr txBox="1"/>
          <p:nvPr/>
        </p:nvSpPr>
        <p:spPr>
          <a:xfrm>
            <a:off x="4571875" y="4192100"/>
            <a:ext cx="43977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Thermal Analysis Results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- FEA</a:t>
            </a:r>
            <a:endParaRPr/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346650" y="1441200"/>
            <a:ext cx="151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Some</a:t>
            </a:r>
            <a:r>
              <a:rPr lang="en" sz="1000"/>
              <a:t> surface yielding in fuel manifold, but no through-thickness yield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With slight refinement, design will certainly survive low-cycle fatigue from testing</a:t>
            </a:r>
            <a:endParaRPr sz="1000"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526" y="1227250"/>
            <a:ext cx="3673699" cy="26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225" y="1227262"/>
            <a:ext cx="3550899" cy="2688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1"/>
          <p:cNvSpPr txBox="1"/>
          <p:nvPr/>
        </p:nvSpPr>
        <p:spPr>
          <a:xfrm>
            <a:off x="1860525" y="3916250"/>
            <a:ext cx="36738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Von Mises Stress Criterion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5534225" y="3916250"/>
            <a:ext cx="36099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Factor of Safety (All regions with FSy &lt; 1.5)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6500" y="696900"/>
            <a:ext cx="76887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O/F Ratio Survey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59000" y="1554900"/>
            <a:ext cx="2497500" cy="3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CEA Inputs: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CH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298.15 K (25°C)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O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(L)	90.17 K (boiling)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10 bar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/P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9.87 (P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1 atm)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Frozen Flow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At O/F 2.5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= 3100 K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C*= 1822 m/s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</a:t>
            </a:r>
            <a:r>
              <a:rPr baseline="-25000" lang="en" sz="1300">
                <a:latin typeface="Lato"/>
                <a:ea typeface="Lato"/>
                <a:cs typeface="Lato"/>
                <a:sym typeface="Lato"/>
              </a:rPr>
              <a:t>sp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2299 m/s (234 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Survey repeated for varying chamber pressures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611" l="7742" r="5849" t="4026"/>
          <a:stretch/>
        </p:blipFill>
        <p:spPr>
          <a:xfrm>
            <a:off x="3455125" y="696900"/>
            <a:ext cx="5007276" cy="40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- Overview</a:t>
            </a:r>
            <a:endParaRPr/>
          </a:p>
        </p:txBody>
      </p:sp>
      <p:graphicFrame>
        <p:nvGraphicFramePr>
          <p:cNvPr id="463" name="Google Shape;463;p62"/>
          <p:cNvGraphicFramePr/>
          <p:nvPr/>
        </p:nvGraphicFramePr>
        <p:xfrm>
          <a:off x="-222150" y="15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{B095607B-1696-4FA9-A4FE-7C695A2FB7E0}</a:tableStyleId>
              </a:tblPr>
              <a:tblGrid>
                <a:gridCol w="2114575"/>
                <a:gridCol w="5668025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Oxidizer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Gaseous Oxygen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Gaseous Methane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Pressure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13.8 bar (~200 psia)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Throat Diameter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1/8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 in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Diameter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 mm (spark plug thread ID)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O/F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0.005 kg/s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0.0011 kg.s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Temp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3463 K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Inconel 718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Safety Factor 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&gt;15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Length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 in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L*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14.58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Contraction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4.86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4" name="Google Shape;4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275" y="1099850"/>
            <a:ext cx="3549474" cy="19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85" y="3075350"/>
            <a:ext cx="3549475" cy="14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>
            <p:ph type="title"/>
          </p:nvPr>
        </p:nvSpPr>
        <p:spPr>
          <a:xfrm>
            <a:off x="-1474475" y="-169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- Interfaces</a:t>
            </a:r>
            <a:endParaRPr/>
          </a:p>
        </p:txBody>
      </p:sp>
      <p:sp>
        <p:nvSpPr>
          <p:cNvPr id="471" name="Google Shape;471;p63"/>
          <p:cNvSpPr txBox="1"/>
          <p:nvPr>
            <p:ph idx="1" type="body"/>
          </p:nvPr>
        </p:nvSpPr>
        <p:spPr>
          <a:xfrm>
            <a:off x="-2280600" y="1330175"/>
            <a:ext cx="3942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Out:</a:t>
            </a:r>
            <a:r>
              <a:rPr lang="en"/>
              <a:t> t</a:t>
            </a:r>
            <a:r>
              <a:rPr lang="en"/>
              <a:t>hreaded into center of injector, o-ring face seal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Possibly combined into a single component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In:</a:t>
            </a:r>
            <a:r>
              <a:rPr lang="en"/>
              <a:t> ⅛” Swagelok tubing (with Lennox orifices matched to mass flow )</a:t>
            </a:r>
            <a:endParaRPr/>
          </a:p>
        </p:txBody>
      </p:sp>
      <p:pic>
        <p:nvPicPr>
          <p:cNvPr id="472" name="Google Shape;4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975" y="4102400"/>
            <a:ext cx="863901" cy="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25" y="1662779"/>
            <a:ext cx="4547876" cy="24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3"/>
          <p:cNvPicPr preferRelativeResize="0"/>
          <p:nvPr/>
        </p:nvPicPr>
        <p:blipFill rotWithShape="1">
          <a:blip r:embed="rId5">
            <a:alphaModFix/>
          </a:blip>
          <a:srcRect b="11063" l="13677" r="4173" t="4994"/>
          <a:stretch/>
        </p:blipFill>
        <p:spPr>
          <a:xfrm>
            <a:off x="2822750" y="2888200"/>
            <a:ext cx="1412102" cy="1923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63"/>
          <p:cNvCxnSpPr/>
          <p:nvPr/>
        </p:nvCxnSpPr>
        <p:spPr>
          <a:xfrm>
            <a:off x="5653900" y="1521425"/>
            <a:ext cx="264900" cy="37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63"/>
          <p:cNvCxnSpPr/>
          <p:nvPr/>
        </p:nvCxnSpPr>
        <p:spPr>
          <a:xfrm flipH="1" rot="10800000">
            <a:off x="3887075" y="3062775"/>
            <a:ext cx="755700" cy="39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77" name="Google Shape;477;p63"/>
          <p:cNvGraphicFramePr/>
          <p:nvPr/>
        </p:nvGraphicFramePr>
        <p:xfrm>
          <a:off x="0" y="346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{B095607B-1696-4FA9-A4FE-7C695A2FB7E0}</a:tableStyleId>
              </a:tblPr>
              <a:tblGrid>
                <a:gridCol w="1258525"/>
                <a:gridCol w="2217325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Orifice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1.76 mm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 Orifice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0.99 mm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Impinge angle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120 degrees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8" name="Google Shape;47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754437">
            <a:off x="4727003" y="514896"/>
            <a:ext cx="977842" cy="11250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63"/>
          <p:cNvCxnSpPr/>
          <p:nvPr/>
        </p:nvCxnSpPr>
        <p:spPr>
          <a:xfrm flipH="1" rot="10800000">
            <a:off x="5727800" y="4024500"/>
            <a:ext cx="407100" cy="39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3"/>
          <p:cNvSpPr txBox="1"/>
          <p:nvPr/>
        </p:nvSpPr>
        <p:spPr>
          <a:xfrm>
            <a:off x="5727800" y="836850"/>
            <a:ext cx="2046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Pressure transducer (attached via tube)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- Spark Plug</a:t>
            </a:r>
            <a:endParaRPr/>
          </a:p>
        </p:txBody>
      </p:sp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46650" y="1441200"/>
            <a:ext cx="40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NGK surface discharge spark plug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ACDelco ignition coil (7-24 Vdc)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ACDelco spark plug wire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Aptiv connectors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4"/>
          <p:cNvPicPr preferRelativeResize="0"/>
          <p:nvPr/>
        </p:nvPicPr>
        <p:blipFill rotWithShape="1">
          <a:blip r:embed="rId3">
            <a:alphaModFix/>
          </a:blip>
          <a:srcRect b="11063" l="13677" r="4173" t="4994"/>
          <a:stretch/>
        </p:blipFill>
        <p:spPr>
          <a:xfrm>
            <a:off x="5917600" y="1276000"/>
            <a:ext cx="2194025" cy="29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250" y="2449649"/>
            <a:ext cx="2194025" cy="181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- FEA</a:t>
            </a:r>
            <a:endParaRPr/>
          </a:p>
        </p:txBody>
      </p:sp>
      <p:sp>
        <p:nvSpPr>
          <p:cNvPr id="494" name="Google Shape;494;p65"/>
          <p:cNvSpPr txBox="1"/>
          <p:nvPr/>
        </p:nvSpPr>
        <p:spPr>
          <a:xfrm>
            <a:off x="1374516" y="3712550"/>
            <a:ext cx="2499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Pressure: Safety Factor &gt; 15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94" y="1671356"/>
            <a:ext cx="4615330" cy="19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5"/>
          <p:cNvSpPr txBox="1"/>
          <p:nvPr/>
        </p:nvSpPr>
        <p:spPr>
          <a:xfrm>
            <a:off x="5376863" y="3712550"/>
            <a:ext cx="33651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Temperature after 5 seconds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Heat transfer coeff of 500 W/m^2-K (needs to be refined)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Igniter will most likely run for much less than 5 seconds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025" y="1671350"/>
            <a:ext cx="4028776" cy="1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- Engineering Drawing</a:t>
            </a:r>
            <a:endParaRPr/>
          </a:p>
        </p:txBody>
      </p:sp>
      <p:pic>
        <p:nvPicPr>
          <p:cNvPr id="503" name="Google Shape;5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25" y="1232100"/>
            <a:ext cx="5577889" cy="36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Cavitating Venturi</a:t>
            </a:r>
            <a:r>
              <a:rPr lang="en"/>
              <a:t> - Design Specifications</a:t>
            </a:r>
            <a:endParaRPr/>
          </a:p>
        </p:txBody>
      </p:sp>
      <p:pic>
        <p:nvPicPr>
          <p:cNvPr id="509" name="Google Shape;509;p67"/>
          <p:cNvPicPr preferRelativeResize="0"/>
          <p:nvPr/>
        </p:nvPicPr>
        <p:blipFill rotWithShape="1">
          <a:blip r:embed="rId4">
            <a:alphaModFix/>
          </a:blip>
          <a:srcRect b="0" l="13200" r="5518" t="10426"/>
          <a:stretch/>
        </p:blipFill>
        <p:spPr>
          <a:xfrm>
            <a:off x="5362025" y="1487500"/>
            <a:ext cx="2643174" cy="19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7"/>
          <p:cNvPicPr preferRelativeResize="0"/>
          <p:nvPr/>
        </p:nvPicPr>
        <p:blipFill rotWithShape="1">
          <a:blip r:embed="rId5">
            <a:alphaModFix/>
          </a:blip>
          <a:srcRect b="6176" l="5092" r="3156" t="12017"/>
          <a:stretch/>
        </p:blipFill>
        <p:spPr>
          <a:xfrm>
            <a:off x="4161425" y="3448500"/>
            <a:ext cx="3843772" cy="142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7"/>
          <p:cNvSpPr txBox="1"/>
          <p:nvPr>
            <p:ph idx="1" type="body"/>
          </p:nvPr>
        </p:nvSpPr>
        <p:spPr>
          <a:xfrm>
            <a:off x="346650" y="1441200"/>
            <a:ext cx="40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degree converging inlet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7 degree diverging outlet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Cp = 0.85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Cd = 0.95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d_th =   2.18 mm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Designed for DMLS from 3D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Cavitating Venturi - Engineering Drawings</a:t>
            </a:r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288" y="1308300"/>
            <a:ext cx="5059425" cy="34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Stand</a:t>
            </a:r>
            <a:endParaRPr/>
          </a:p>
        </p:txBody>
      </p:sp>
      <p:pic>
        <p:nvPicPr>
          <p:cNvPr id="523" name="Google Shape;5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94" y="1417319"/>
            <a:ext cx="4707575" cy="27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845" y="1417325"/>
            <a:ext cx="3698480" cy="27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Stand</a:t>
            </a:r>
            <a:endParaRPr/>
          </a:p>
        </p:txBody>
      </p:sp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1" y="1407925"/>
            <a:ext cx="4047649" cy="3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6200"/>
            <a:ext cx="4047650" cy="312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Stand</a:t>
            </a:r>
            <a:endParaRPr/>
          </a:p>
        </p:txBody>
      </p:sp>
      <p:sp>
        <p:nvSpPr>
          <p:cNvPr id="537" name="Google Shape;537;p71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Design as cheap and simple as possible for the designed loads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Material: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U-beams and L-beams from Home Depot, standard dimensions, plain steel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¼-28 bolts everywhere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Steel plate, 0.5 inch, easily weldable, total of 4 welds are needed on the support plate, another 12 small welds on the U-beams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milling or CNC needed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Time Histories - Methane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" y="1441200"/>
            <a:ext cx="4560301" cy="342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41200"/>
            <a:ext cx="4560301" cy="342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Stand - FEA</a:t>
            </a:r>
            <a:endParaRPr/>
          </a:p>
        </p:txBody>
      </p:sp>
      <p:sp>
        <p:nvSpPr>
          <p:cNvPr id="543" name="Google Shape;543;p72"/>
          <p:cNvSpPr txBox="1"/>
          <p:nvPr>
            <p:ph idx="1" type="body"/>
          </p:nvPr>
        </p:nvSpPr>
        <p:spPr>
          <a:xfrm>
            <a:off x="346650" y="1441200"/>
            <a:ext cx="303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Thrust loads analysis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Load applied: 2kN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8 bolts (¼-20,  no pre-load)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Mesh: element size 0.4 inch, # of elements 15000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Max </a:t>
            </a:r>
            <a:r>
              <a:rPr lang="en"/>
              <a:t>σ</a:t>
            </a:r>
            <a:r>
              <a:rPr baseline="-25000" lang="en"/>
              <a:t>von-mises</a:t>
            </a:r>
            <a:r>
              <a:rPr lang="en"/>
              <a:t> = 89 MPa</a:t>
            </a:r>
            <a:r>
              <a:rPr baseline="-25000" lang="en"/>
              <a:t> </a:t>
            </a:r>
            <a:endParaRPr/>
          </a:p>
        </p:txBody>
      </p:sp>
      <p:pic>
        <p:nvPicPr>
          <p:cNvPr id="544" name="Google Shape;5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150" y="1232100"/>
            <a:ext cx="5457449" cy="345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Instrumentation &amp; Control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575" y="587350"/>
            <a:ext cx="5517250" cy="4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4"/>
          <p:cNvSpPr txBox="1"/>
          <p:nvPr>
            <p:ph type="title"/>
          </p:nvPr>
        </p:nvSpPr>
        <p:spPr>
          <a:xfrm>
            <a:off x="88475" y="1334350"/>
            <a:ext cx="28131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Control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cxnSp>
        <p:nvCxnSpPr>
          <p:cNvPr id="556" name="Google Shape;556;p74"/>
          <p:cNvCxnSpPr/>
          <p:nvPr/>
        </p:nvCxnSpPr>
        <p:spPr>
          <a:xfrm>
            <a:off x="4572000" y="4058375"/>
            <a:ext cx="6573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74"/>
          <p:cNvCxnSpPr/>
          <p:nvPr/>
        </p:nvCxnSpPr>
        <p:spPr>
          <a:xfrm>
            <a:off x="4572000" y="4240650"/>
            <a:ext cx="657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74"/>
          <p:cNvCxnSpPr/>
          <p:nvPr/>
        </p:nvCxnSpPr>
        <p:spPr>
          <a:xfrm>
            <a:off x="4572000" y="4445850"/>
            <a:ext cx="6573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74"/>
          <p:cNvSpPr txBox="1"/>
          <p:nvPr/>
        </p:nvSpPr>
        <p:spPr>
          <a:xfrm>
            <a:off x="5159550" y="3846275"/>
            <a:ext cx="1454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5"/>
          <p:cNvPicPr preferRelativeResize="0"/>
          <p:nvPr/>
        </p:nvPicPr>
        <p:blipFill rotWithShape="1">
          <a:blip r:embed="rId4">
            <a:alphaModFix/>
          </a:blip>
          <a:srcRect b="13518" l="7182" r="4360" t="15408"/>
          <a:stretch/>
        </p:blipFill>
        <p:spPr>
          <a:xfrm>
            <a:off x="3127600" y="3178513"/>
            <a:ext cx="2828874" cy="17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Component List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167075" y="1460250"/>
            <a:ext cx="15240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24 VDC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 VDC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VDC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75"/>
          <p:cNvSpPr txBox="1"/>
          <p:nvPr/>
        </p:nvSpPr>
        <p:spPr>
          <a:xfrm>
            <a:off x="1581500" y="1460250"/>
            <a:ext cx="1872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 Mega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Laptop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75"/>
          <p:cNvSpPr txBox="1"/>
          <p:nvPr/>
        </p:nvSpPr>
        <p:spPr>
          <a:xfrm>
            <a:off x="3374425" y="1460250"/>
            <a:ext cx="2335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Collection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 SD breakout board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USB Repeater Cable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775" y="2891437"/>
            <a:ext cx="2335200" cy="175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075" y="2722350"/>
            <a:ext cx="2238695" cy="10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5"/>
          <p:cNvPicPr preferRelativeResize="0"/>
          <p:nvPr/>
        </p:nvPicPr>
        <p:blipFill rotWithShape="1">
          <a:blip r:embed="rId7">
            <a:alphaModFix/>
          </a:blip>
          <a:srcRect b="24133" l="0" r="12610" t="22686"/>
          <a:stretch/>
        </p:blipFill>
        <p:spPr>
          <a:xfrm>
            <a:off x="2520800" y="2783902"/>
            <a:ext cx="1435625" cy="8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5"/>
          <p:cNvSpPr txBox="1"/>
          <p:nvPr/>
        </p:nvSpPr>
        <p:spPr>
          <a:xfrm>
            <a:off x="5540200" y="1460250"/>
            <a:ext cx="1962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Emergency Stop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Big red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8">
            <a:alphaModFix/>
          </a:blip>
          <a:srcRect b="11697" l="9188" r="8696" t="10680"/>
          <a:stretch/>
        </p:blipFill>
        <p:spPr>
          <a:xfrm>
            <a:off x="7638575" y="1578650"/>
            <a:ext cx="1275050" cy="12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579" name="Google Shape;579;p76"/>
          <p:cNvSpPr txBox="1"/>
          <p:nvPr>
            <p:ph idx="1" type="body"/>
          </p:nvPr>
        </p:nvSpPr>
        <p:spPr>
          <a:xfrm>
            <a:off x="346650" y="1441200"/>
            <a:ext cx="76887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 sequence stored on Arduino Mega located on the test stand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USB extension cable allows serial communication to laptop with PySerial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Critical data (chamber pressure) plotted in real time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sequence initiation and other commands sent as character signals to arduino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Digital valve control commands sent from Arduino to opto-isolated relay block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Controls 24 VDC for valves and ignition coil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Mechanical emergency stop switch interrupts command line between arduino and relay block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extension cord (approx 300’) required for experimenters to access e-stop. Installing switch on the 24 VDC power line would result in high voltage drop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Oxygen run tank load cell monitored by Arduino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Operations - LOx Fill &amp; Chill-in</a:t>
            </a:r>
            <a:endParaRPr/>
          </a:p>
        </p:txBody>
      </p:sp>
      <p:sp>
        <p:nvSpPr>
          <p:cNvPr id="585" name="Google Shape;585;p77"/>
          <p:cNvSpPr txBox="1"/>
          <p:nvPr>
            <p:ph idx="1" type="body"/>
          </p:nvPr>
        </p:nvSpPr>
        <p:spPr>
          <a:xfrm>
            <a:off x="346650" y="1441200"/>
            <a:ext cx="59349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LOx run tank and feed lines to be insulated by a 0.4 inch thick ceramic fiber insulation blanket and a two-layered aluminium polyethylene film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Fill procedure: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Measure empty run tank weight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 LOx through the feed lines with the solenoid valve open (SVMO2)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Close SVMO2 when liquid flow is established through the feed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Keep fill valve (BVMO1) open until the weighing scale reads a 5 kg increase in the tank weight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Fill N2 through SVP until the pressure transducer reads 1100 psi</a:t>
            </a:r>
            <a:endParaRPr/>
          </a:p>
        </p:txBody>
      </p:sp>
      <p:pic>
        <p:nvPicPr>
          <p:cNvPr id="586" name="Google Shape;58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172" y="2816001"/>
            <a:ext cx="2077872" cy="1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879" y="1073200"/>
            <a:ext cx="1516458" cy="17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Operations - Pressurization and Hot-Fire</a:t>
            </a:r>
            <a:endParaRPr/>
          </a:p>
        </p:txBody>
      </p:sp>
      <p:sp>
        <p:nvSpPr>
          <p:cNvPr id="593" name="Google Shape;593;p78"/>
          <p:cNvSpPr txBox="1"/>
          <p:nvPr>
            <p:ph idx="1" type="body"/>
          </p:nvPr>
        </p:nvSpPr>
        <p:spPr>
          <a:xfrm>
            <a:off x="346650" y="1441200"/>
            <a:ext cx="7688700" cy="30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N2 gas pressurization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valves to prevent backflow of gas into tank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Feed N2 to both LOx and CH4 tanks until required pressure is reached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Once the test starts, run N2 feed to maintain constant pressure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Hot-Fire 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valves are closed and in operation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pressurized tanks, ensure no leaks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data acquisition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Push start button to begin 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Conduct a 2-second pre-run purge with N2 to purge impurities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LOx valve to begin oxidizer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</a:t>
            </a:r>
            <a:r>
              <a:rPr lang="en"/>
              <a:t>pen the CH4 valves and s</a:t>
            </a:r>
            <a:r>
              <a:rPr lang="en"/>
              <a:t>tart the igniter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</a:t>
            </a:r>
            <a:r>
              <a:rPr lang="en"/>
              <a:t>heck the pressure of the combustion chamber, if safe, continue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 test for 5s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Close valves and begin engine shutdown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LOx valve to cool the engine, then use CH4 valve to purge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Stop Capability</a:t>
            </a:r>
            <a:endParaRPr/>
          </a:p>
        </p:txBody>
      </p:sp>
      <p:sp>
        <p:nvSpPr>
          <p:cNvPr id="599" name="Google Shape;599;p79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Shutdown button pressed if pressure readings exceed the maximum allowable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Implemented by closing the LOx and CH4 supply and beginning the purge procedure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Following ASME protocol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 &amp; Fabrication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Spreadsheet</a:t>
            </a:r>
            <a:endParaRPr/>
          </a:p>
        </p:txBody>
      </p:sp>
      <p:sp>
        <p:nvSpPr>
          <p:cNvPr id="610" name="Google Shape;610;p81"/>
          <p:cNvSpPr txBox="1"/>
          <p:nvPr>
            <p:ph idx="1" type="body"/>
          </p:nvPr>
        </p:nvSpPr>
        <p:spPr>
          <a:xfrm>
            <a:off x="346650" y="1441200"/>
            <a:ext cx="7688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https://docs.google.com/spreadsheets/d/1Akb-G0P3gi-R2JIjckR0jrPFSVN0DPMDoXRMupv_SYY/edit#gid=676738434</a:t>
            </a:r>
            <a:endParaRPr/>
          </a:p>
        </p:txBody>
      </p:sp>
      <p:pic>
        <p:nvPicPr>
          <p:cNvPr id="611" name="Google Shape;61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88" y="1796226"/>
            <a:ext cx="8139773" cy="27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Time Histories - Liquid Oxygen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00" y="1384500"/>
            <a:ext cx="4327803" cy="32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22" y="1384500"/>
            <a:ext cx="4327803" cy="3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</a:t>
            </a:r>
            <a:endParaRPr/>
          </a:p>
        </p:txBody>
      </p:sp>
      <p:pic>
        <p:nvPicPr>
          <p:cNvPr id="617" name="Google Shape;6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500"/>
            <a:ext cx="4304875" cy="30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1051125"/>
            <a:ext cx="3850046" cy="3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- Nozzle</a:t>
            </a:r>
            <a:endParaRPr/>
          </a:p>
        </p:txBody>
      </p:sp>
      <p:sp>
        <p:nvSpPr>
          <p:cNvPr id="624" name="Google Shape;624;p83"/>
          <p:cNvSpPr txBox="1"/>
          <p:nvPr>
            <p:ph idx="1" type="body"/>
          </p:nvPr>
        </p:nvSpPr>
        <p:spPr>
          <a:xfrm>
            <a:off x="346650" y="1781425"/>
            <a:ext cx="3600900" cy="18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Nozzle: g</a:t>
            </a:r>
            <a:r>
              <a:rPr lang="en" sz="1100"/>
              <a:t>raphite, conical converging-diverging with one O-ring groove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https://etmgraphite.com/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Long Beach, can ship to Stanford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25" name="Google Shape;62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450" y="864050"/>
            <a:ext cx="3301275" cy="40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- Combustion Chamber</a:t>
            </a:r>
            <a:endParaRPr/>
          </a:p>
        </p:txBody>
      </p:sp>
      <p:sp>
        <p:nvSpPr>
          <p:cNvPr id="631" name="Google Shape;631;p84"/>
          <p:cNvSpPr txBox="1"/>
          <p:nvPr>
            <p:ph idx="1" type="body"/>
          </p:nvPr>
        </p:nvSpPr>
        <p:spPr>
          <a:xfrm>
            <a:off x="346650" y="1667200"/>
            <a:ext cx="5499600" cy="21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Aluminum tube:  no grooves, easy to machine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Flange: square w/ circular center, 1” thick Al-6061,  ½” deep slot for aluminum tube, O-ring groove in slot, 10 holes (4 tie rods, 6 bolts)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Likely too difficult for us to machine ourselves in PRL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Plate: circular w/ circular center, ¼” thick Al-6061, 6 bolt holes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649" y="924850"/>
            <a:ext cx="1568325" cy="38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327" y="3227285"/>
            <a:ext cx="1858450" cy="16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925" y="3423200"/>
            <a:ext cx="2346074" cy="12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- Main Injector</a:t>
            </a:r>
            <a:endParaRPr/>
          </a:p>
        </p:txBody>
      </p:sp>
      <p:sp>
        <p:nvSpPr>
          <p:cNvPr id="640" name="Google Shape;640;p85"/>
          <p:cNvSpPr txBox="1"/>
          <p:nvPr>
            <p:ph idx="1" type="body"/>
          </p:nvPr>
        </p:nvSpPr>
        <p:spPr>
          <a:xfrm>
            <a:off x="346650" y="1441200"/>
            <a:ext cx="33204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DMLS by 3D Systems or Protolabs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discussion with both about sponsorship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Journal/Conference paper on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not, can likely purchase (~$1500)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Overhang Angle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Steepest exterior overhangs are on LOx manifold, ~55°, but are small enough area to print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O-ring glands on exterior can be supported &amp; post-machined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Internal geometry stays below 4mm roof radius</a:t>
            </a:r>
            <a:endParaRPr/>
          </a:p>
        </p:txBody>
      </p:sp>
      <p:pic>
        <p:nvPicPr>
          <p:cNvPr id="641" name="Google Shape;64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943" y="1232100"/>
            <a:ext cx="4520558" cy="36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- Igniter</a:t>
            </a:r>
            <a:endParaRPr/>
          </a:p>
        </p:txBody>
      </p:sp>
      <p:sp>
        <p:nvSpPr>
          <p:cNvPr id="647" name="Google Shape;647;p86"/>
          <p:cNvSpPr txBox="1"/>
          <p:nvPr>
            <p:ph idx="1" type="body"/>
          </p:nvPr>
        </p:nvSpPr>
        <p:spPr>
          <a:xfrm>
            <a:off x="346650" y="1441200"/>
            <a:ext cx="393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process: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</a:t>
            </a:r>
            <a:r>
              <a:rPr lang="en"/>
              <a:t>out of 316L stainless steel </a:t>
            </a:r>
            <a:r>
              <a:rPr lang="en"/>
              <a:t>in PRL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Loop: test &amp; redesign (if necessary)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DMLS for final design using Inconel 718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Sponsorship by 3D Systems or Protolabs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Stretch goal: incorporate into injector as a single component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385" y="1860275"/>
            <a:ext cx="3549475" cy="14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- Test Stand</a:t>
            </a:r>
            <a:endParaRPr/>
          </a:p>
        </p:txBody>
      </p:sp>
      <p:sp>
        <p:nvSpPr>
          <p:cNvPr id="654" name="Google Shape;654;p87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components can be bought with minimal lead time from Home Depot and McMaster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standard steel welding job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Estimated time to completion: 1 week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uncertainty: Mounting holes in parking lot are not useable anymore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75" y="2466500"/>
            <a:ext cx="2271049" cy="18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</a:t>
            </a:r>
            <a:r>
              <a:rPr lang="en"/>
              <a:t> - Cryo Flow Controls</a:t>
            </a:r>
            <a:endParaRPr/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346650" y="1441200"/>
            <a:ext cx="3816600" cy="3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Valves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Triad ¼” NPT ball valves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$399 with student discount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April 8th delivery date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Solenoid Relief Valves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Gems D-Cryo Series Solenoid Valve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$167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25 day lead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Tank Scale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Parcel Scale from Ebay ($100)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8"/>
          <p:cNvSpPr txBox="1"/>
          <p:nvPr>
            <p:ph idx="1" type="body"/>
          </p:nvPr>
        </p:nvSpPr>
        <p:spPr>
          <a:xfrm>
            <a:off x="4306375" y="1441200"/>
            <a:ext cx="3816600" cy="3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Valves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Checkall ⅜”  NPT check valve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$82.55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$42  extra for Oxygen cleaned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 day lead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Cavitating Venturi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Printed with 3D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Lead time unknown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9"/>
          <p:cNvSpPr txBox="1"/>
          <p:nvPr>
            <p:ph type="title"/>
          </p:nvPr>
        </p:nvSpPr>
        <p:spPr>
          <a:xfrm>
            <a:off x="316500" y="696900"/>
            <a:ext cx="812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- Lab Components Available at Stanford</a:t>
            </a:r>
            <a:endParaRPr/>
          </a:p>
        </p:txBody>
      </p:sp>
      <p:graphicFrame>
        <p:nvGraphicFramePr>
          <p:cNvPr id="668" name="Google Shape;668;p89"/>
          <p:cNvGraphicFramePr/>
          <p:nvPr/>
        </p:nvGraphicFramePr>
        <p:xfrm>
          <a:off x="269550" y="15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{B095607B-1696-4FA9-A4FE-7C695A2FB7E0}</a:tableStyleId>
              </a:tblPr>
              <a:tblGrid>
                <a:gridCol w="2114575"/>
                <a:gridCol w="5668025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Methane (main)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Tescom pressure regulator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1/4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in Swagelok ball valve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MSP Pressure transducer (2)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3/8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in Swagelok ball valve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LOx (main)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GP Pressure transducer (2)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Methane (igniter)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Victor regulator CGA 350 (Greg?)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Parker solenoid valve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MSP Pressure transducer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GOx (igniter)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Victor regulator CGA 540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MSP Pressure transducer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1/4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in Swagelok ball valve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N2 (purge)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Victor regulator CGA 580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Parker solenoid valve (2)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- Combustion Chamber Phenolic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0"/>
          <p:cNvSpPr txBox="1"/>
          <p:nvPr>
            <p:ph idx="1" type="body"/>
          </p:nvPr>
        </p:nvSpPr>
        <p:spPr>
          <a:xfrm>
            <a:off x="553650" y="1748850"/>
            <a:ext cx="33867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 Plastics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https://accurateplastics.acculam.com/item/c-ce-canvas-phenolic-laminates/phenolfab-trade-c-ce-laminate-tube/fbgt3-5004-000n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226" y="1534700"/>
            <a:ext cx="2867500" cy="32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- Fittings</a:t>
            </a:r>
            <a:endParaRPr/>
          </a:p>
        </p:txBody>
      </p:sp>
      <p:sp>
        <p:nvSpPr>
          <p:cNvPr id="681" name="Google Shape;681;p91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https://docs.google.com/spreadsheets/d/1Akb-G0P3gi-R2JIjckR0jrPFSVN0DPMDoXRMupv_SYY/edit?usp=sharing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Sourced through McMaster-Carr and Swagelock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End decision will be made before purchasing based on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Time Histories - Gaseous Oxygen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12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41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sp>
        <p:nvSpPr>
          <p:cNvPr id="692" name="Google Shape;692;p93"/>
          <p:cNvSpPr txBox="1"/>
          <p:nvPr>
            <p:ph idx="1" type="body"/>
          </p:nvPr>
        </p:nvSpPr>
        <p:spPr>
          <a:xfrm>
            <a:off x="346650" y="1441200"/>
            <a:ext cx="7688700" cy="4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Subsystem tests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Igniter test (needs to re-ignite for this mission)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igniter under operating conditions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Determine ignition timing, test control software, size of igniter throat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Series of tests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Ignite the igniter propellant in open air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Ignite in near vacuum under appropriate temperature conditions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Measure pressure rise in combustion chamber with no oxidizer flow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Hydro testing of pressure vessels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Manufacture components tested to 1.5 MAWP, holding pressure for 10 min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Fill test component with water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Procedure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Seal off pressure vessel except for a single entry port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Fill the vessel with deionized water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Orient the chamber to eliminate the presence of trapped air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 a hydraulic pump cart to bring it up to a pre-determined test pressure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Hold pressure for an amount of time and visually inspect for leaks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sp>
        <p:nvSpPr>
          <p:cNvPr id="698" name="Google Shape;698;p94"/>
          <p:cNvSpPr txBox="1"/>
          <p:nvPr>
            <p:ph idx="1" type="body"/>
          </p:nvPr>
        </p:nvSpPr>
        <p:spPr>
          <a:xfrm>
            <a:off x="346650" y="1441200"/>
            <a:ext cx="76887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Subsystem tests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Cold flow test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Confirm that oxidizer mass rate matches the design objective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Load rocket with oxidizer and vent, no igniter installed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Resize injector holes to tune oxidizer mass flow rate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Procedure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Setup air feed supply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Avionics startup, data acquisition, shutdown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system test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(5 second) burn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burns back-to-back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burns back-to-back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Tank - NASA Guidelines</a:t>
            </a:r>
            <a:endParaRPr/>
          </a:p>
        </p:txBody>
      </p:sp>
      <p:pic>
        <p:nvPicPr>
          <p:cNvPr id="709" name="Google Shape;7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00" y="2003400"/>
            <a:ext cx="56959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600" y="1719688"/>
            <a:ext cx="3032225" cy="21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Tank - Airforce Data</a:t>
            </a:r>
            <a:endParaRPr/>
          </a:p>
        </p:txBody>
      </p:sp>
      <p:pic>
        <p:nvPicPr>
          <p:cNvPr id="716" name="Google Shape;7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0" y="1373250"/>
            <a:ext cx="2882750" cy="321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600" y="981300"/>
            <a:ext cx="2409978" cy="36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450" y="1434925"/>
            <a:ext cx="2655750" cy="291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System Insulation</a:t>
            </a:r>
            <a:endParaRPr/>
          </a:p>
        </p:txBody>
      </p:sp>
      <p:sp>
        <p:nvSpPr>
          <p:cNvPr id="724" name="Google Shape;724;p98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Details on insulator material &amp; assembly method for run tank &amp; feedline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System Pressure Ladder - Main Injector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5" y="1459887"/>
            <a:ext cx="4334075" cy="325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200" y="1384500"/>
            <a:ext cx="4485799" cy="336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